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1" r:id="rId15"/>
    <p:sldId id="882" r:id="rId16"/>
    <p:sldId id="887" r:id="rId17"/>
    <p:sldId id="922" r:id="rId18"/>
    <p:sldId id="379" r:id="rId19"/>
    <p:sldId id="407" r:id="rId20"/>
    <p:sldId id="939" r:id="rId21"/>
    <p:sldId id="415" r:id="rId22"/>
    <p:sldId id="890" r:id="rId23"/>
    <p:sldId id="416" r:id="rId24"/>
    <p:sldId id="888" r:id="rId25"/>
    <p:sldId id="891" r:id="rId26"/>
    <p:sldId id="892" r:id="rId27"/>
    <p:sldId id="893" r:id="rId28"/>
    <p:sldId id="894" r:id="rId29"/>
    <p:sldId id="949" r:id="rId30"/>
    <p:sldId id="944" r:id="rId31"/>
    <p:sldId id="940" r:id="rId32"/>
    <p:sldId id="412" r:id="rId33"/>
    <p:sldId id="871" r:id="rId34"/>
    <p:sldId id="911" r:id="rId35"/>
    <p:sldId id="947" r:id="rId36"/>
    <p:sldId id="945" r:id="rId37"/>
    <p:sldId id="943" r:id="rId38"/>
    <p:sldId id="900" r:id="rId39"/>
    <p:sldId id="901" r:id="rId40"/>
    <p:sldId id="403" r:id="rId41"/>
    <p:sldId id="902" r:id="rId42"/>
    <p:sldId id="903" r:id="rId43"/>
    <p:sldId id="904" r:id="rId44"/>
    <p:sldId id="373" r:id="rId45"/>
    <p:sldId id="923" r:id="rId46"/>
    <p:sldId id="924" r:id="rId47"/>
    <p:sldId id="925" r:id="rId48"/>
    <p:sldId id="927" r:id="rId49"/>
    <p:sldId id="926" r:id="rId50"/>
    <p:sldId id="928" r:id="rId51"/>
    <p:sldId id="929" r:id="rId52"/>
    <p:sldId id="930" r:id="rId53"/>
    <p:sldId id="931" r:id="rId54"/>
    <p:sldId id="932" r:id="rId55"/>
    <p:sldId id="942" r:id="rId56"/>
    <p:sldId id="933" r:id="rId57"/>
    <p:sldId id="934" r:id="rId58"/>
    <p:sldId id="935" r:id="rId59"/>
    <p:sldId id="941" r:id="rId60"/>
    <p:sldId id="670" r:id="rId61"/>
    <p:sldId id="662" r:id="rId62"/>
    <p:sldId id="663" r:id="rId63"/>
    <p:sldId id="664" r:id="rId64"/>
    <p:sldId id="665" r:id="rId65"/>
    <p:sldId id="676" r:id="rId66"/>
    <p:sldId id="681" r:id="rId67"/>
    <p:sldId id="683" r:id="rId68"/>
    <p:sldId id="678" r:id="rId69"/>
    <p:sldId id="666" r:id="rId70"/>
    <p:sldId id="649" r:id="rId71"/>
    <p:sldId id="640" r:id="rId72"/>
    <p:sldId id="668" r:id="rId73"/>
    <p:sldId id="650" r:id="rId74"/>
    <p:sldId id="948" r:id="rId75"/>
    <p:sldId id="651" r:id="rId76"/>
    <p:sldId id="679" r:id="rId77"/>
    <p:sldId id="686" r:id="rId78"/>
    <p:sldId id="377"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1"/>
            <p14:sldId id="882"/>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9"/>
            <p14:sldId id="944"/>
          </p14:sldIdLst>
        </p14:section>
        <p14:section name="Local Planning" id="{83537DEB-4C86-4BC7-AF7C-D8BBB4C0F289}">
          <p14:sldIdLst>
            <p14:sldId id="940"/>
            <p14:sldId id="412"/>
            <p14:sldId id="871"/>
            <p14:sldId id="911"/>
            <p14:sldId id="947"/>
            <p14:sldId id="945"/>
            <p14:sldId id="943"/>
            <p14:sldId id="900"/>
            <p14:sldId id="901"/>
            <p14:sldId id="403"/>
            <p14:sldId id="902"/>
            <p14:sldId id="903"/>
            <p14:sldId id="904"/>
            <p14:sldId id="373"/>
            <p14:sldId id="923"/>
            <p14:sldId id="924"/>
            <p14:sldId id="925"/>
            <p14:sldId id="927"/>
            <p14:sldId id="926"/>
            <p14:sldId id="928"/>
            <p14:sldId id="929"/>
            <p14:sldId id="930"/>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51"/>
            <p14:sldId id="679"/>
            <p14:sldId id="686"/>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13" d="100"/>
          <a:sy n="113" d="100"/>
        </p:scale>
        <p:origin x="115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60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5096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Sampling-based algorithms</a:t>
            </a:r>
          </a:p>
          <a:p>
            <a:r>
              <a:rPr lang="en-US" dirty="0"/>
              <a:t>Rapidly-exploring Random Tree (RRT)</a:t>
            </a:r>
          </a:p>
          <a:p>
            <a:r>
              <a:rPr lang="en-US" dirty="0"/>
              <a:t>Probabilistic Roadmap (PRM)</a:t>
            </a:r>
          </a:p>
          <a:p>
            <a:r>
              <a:rPr lang="en-US" dirty="0"/>
              <a:t>Conformal Lattice Planning</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71253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https://techcrunch.com/2019/03/25/mobileye-ceo-clowns-on-nvidia-for-allegedly-copying-self-driving-car-safety-scheme/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634063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3.gif"/><Relationship Id="rId4" Type="http://schemas.openxmlformats.org/officeDocument/2006/relationships/image" Target="../media/image62.gif"/></Relationships>
</file>

<file path=ppt/slides/_rels/slide41.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0.png"/><Relationship Id="rId7"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99.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8.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100.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00.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R0H77yZSEUk&amp;feature=emb_log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6576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8" y="4202959"/>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69A3-B655-4884-B6DF-E20B696A80FB}"/>
              </a:ext>
            </a:extLst>
          </p:cNvPr>
          <p:cNvSpPr>
            <a:spLocks noGrp="1"/>
          </p:cNvSpPr>
          <p:nvPr>
            <p:ph type="title"/>
          </p:nvPr>
        </p:nvSpPr>
        <p:spPr/>
        <p:txBody>
          <a:bodyPr/>
          <a:lstStyle/>
          <a:p>
            <a:r>
              <a:rPr lang="en-US" sz="4000" dirty="0"/>
              <a:t>Handling Multiple Scenarios </a:t>
            </a:r>
            <a:r>
              <a:rPr lang="en-US" altLang="zh-CN" sz="4000" dirty="0"/>
              <a:t>with Hierarchical FSM</a:t>
            </a:r>
            <a:endParaRPr lang="en-SE" dirty="0"/>
          </a:p>
        </p:txBody>
      </p:sp>
      <p:sp>
        <p:nvSpPr>
          <p:cNvPr id="3" name="Content Placeholder 2">
            <a:extLst>
              <a:ext uri="{FF2B5EF4-FFF2-40B4-BE49-F238E27FC236}">
                <a16:creationId xmlns:a16="http://schemas.microsoft.com/office/drawing/2014/main" id="{1D42D2FB-1FD0-4533-B367-8873B7B16B8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9FB2DD-BE71-409A-9799-294D0E34DD1A}"/>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DD07DF8B-6E38-4A74-9BAD-E85F1EA7E2FA}"/>
              </a:ext>
            </a:extLst>
          </p:cNvPr>
          <p:cNvPicPr>
            <a:picLocks noChangeAspect="1"/>
          </p:cNvPicPr>
          <p:nvPr/>
        </p:nvPicPr>
        <p:blipFill>
          <a:blip r:embed="rId2"/>
          <a:stretch>
            <a:fillRect/>
          </a:stretch>
        </p:blipFill>
        <p:spPr>
          <a:xfrm>
            <a:off x="152400" y="1449408"/>
            <a:ext cx="8679132" cy="4808085"/>
          </a:xfrm>
          <a:prstGeom prst="rect">
            <a:avLst/>
          </a:prstGeom>
        </p:spPr>
      </p:pic>
    </p:spTree>
    <p:extLst>
      <p:ext uri="{BB962C8B-B14F-4D97-AF65-F5344CB8AC3E}">
        <p14:creationId xmlns:p14="http://schemas.microsoft.com/office/powerpoint/2010/main" val="158853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8C74-FFB3-4AEB-BFD2-ACBD6283F6F8}"/>
              </a:ext>
            </a:extLst>
          </p:cNvPr>
          <p:cNvSpPr>
            <a:spLocks noGrp="1"/>
          </p:cNvSpPr>
          <p:nvPr>
            <p:ph type="title"/>
          </p:nvPr>
        </p:nvSpPr>
        <p:spPr>
          <a:xfrm>
            <a:off x="457200" y="144142"/>
            <a:ext cx="8229600" cy="868362"/>
          </a:xfrm>
        </p:spPr>
        <p:txBody>
          <a:bodyPr/>
          <a:lstStyle/>
          <a:p>
            <a:r>
              <a:rPr lang="en-US" dirty="0"/>
              <a:t>Path Planning Methods</a:t>
            </a:r>
            <a:endParaRPr lang="en-SE" dirty="0"/>
          </a:p>
        </p:txBody>
      </p:sp>
      <p:sp>
        <p:nvSpPr>
          <p:cNvPr id="3" name="Content Placeholder 2">
            <a:extLst>
              <a:ext uri="{FF2B5EF4-FFF2-40B4-BE49-F238E27FC236}">
                <a16:creationId xmlns:a16="http://schemas.microsoft.com/office/drawing/2014/main" id="{AB5860E0-2072-4E10-9C72-FB1020C0C35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574AB2-6516-494E-BE50-A4C809CE1BC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B7DE07F5-8FA0-4A02-B418-B0C430D013DE}"/>
              </a:ext>
            </a:extLst>
          </p:cNvPr>
          <p:cNvPicPr>
            <a:picLocks noChangeAspect="1"/>
          </p:cNvPicPr>
          <p:nvPr/>
        </p:nvPicPr>
        <p:blipFill>
          <a:blip r:embed="rId3"/>
          <a:stretch>
            <a:fillRect/>
          </a:stretch>
        </p:blipFill>
        <p:spPr>
          <a:xfrm>
            <a:off x="588331" y="958392"/>
            <a:ext cx="7967338" cy="5699904"/>
          </a:xfrm>
          <a:prstGeom prst="rect">
            <a:avLst/>
          </a:prstGeom>
        </p:spPr>
      </p:pic>
      <p:sp>
        <p:nvSpPr>
          <p:cNvPr id="8" name="TextBox 7">
            <a:extLst>
              <a:ext uri="{FF2B5EF4-FFF2-40B4-BE49-F238E27FC236}">
                <a16:creationId xmlns:a16="http://schemas.microsoft.com/office/drawing/2014/main" id="{C38F25AA-1D8C-4CC7-BC7F-97CF4E5E3510}"/>
              </a:ext>
            </a:extLst>
          </p:cNvPr>
          <p:cNvSpPr txBox="1"/>
          <p:nvPr/>
        </p:nvSpPr>
        <p:spPr>
          <a:xfrm>
            <a:off x="2569633" y="6649829"/>
            <a:ext cx="4419600" cy="253916"/>
          </a:xfrm>
          <a:prstGeom prst="rect">
            <a:avLst/>
          </a:prstGeom>
          <a:noFill/>
        </p:spPr>
        <p:txBody>
          <a:bodyPr wrap="square">
            <a:spAutoFit/>
          </a:bodyPr>
          <a:lstStyle/>
          <a:p>
            <a:pPr algn="l"/>
            <a:r>
              <a:rPr lang="en-US" sz="1000" b="0" i="0" dirty="0">
                <a:effectLst/>
                <a:latin typeface="Roboto" panose="02000000000000000000" pitchFamily="2" charset="0"/>
              </a:rPr>
              <a:t>Motion Planning in Autonomous Vehicle (Part -1) | Skill-Lync Workshop</a:t>
            </a:r>
          </a:p>
        </p:txBody>
      </p:sp>
      <p:sp>
        <p:nvSpPr>
          <p:cNvPr id="9" name="Rectangle 8">
            <a:extLst>
              <a:ext uri="{FF2B5EF4-FFF2-40B4-BE49-F238E27FC236}">
                <a16:creationId xmlns:a16="http://schemas.microsoft.com/office/drawing/2014/main" id="{DDF38730-E4CF-459A-A67B-F4F1D1FEB76E}"/>
              </a:ext>
            </a:extLst>
          </p:cNvPr>
          <p:cNvSpPr/>
          <p:nvPr/>
        </p:nvSpPr>
        <p:spPr bwMode="auto">
          <a:xfrm>
            <a:off x="588331" y="1752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772A73B9-5635-475D-95CA-533D76F7D7ED}"/>
              </a:ext>
            </a:extLst>
          </p:cNvPr>
          <p:cNvSpPr/>
          <p:nvPr/>
        </p:nvSpPr>
        <p:spPr bwMode="auto">
          <a:xfrm>
            <a:off x="588331" y="5773107"/>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221E8204-E171-4F5C-93E2-C8F93379AC23}"/>
              </a:ext>
            </a:extLst>
          </p:cNvPr>
          <p:cNvSpPr/>
          <p:nvPr/>
        </p:nvSpPr>
        <p:spPr bwMode="auto">
          <a:xfrm>
            <a:off x="588331" y="4038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45A1379-FF76-42E2-B3AA-7017929870A2}"/>
              </a:ext>
            </a:extLst>
          </p:cNvPr>
          <p:cNvSpPr/>
          <p:nvPr/>
        </p:nvSpPr>
        <p:spPr bwMode="auto">
          <a:xfrm>
            <a:off x="588331" y="35814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E9D1A288-A150-4151-BFE7-40C191069201}"/>
              </a:ext>
            </a:extLst>
          </p:cNvPr>
          <p:cNvSpPr/>
          <p:nvPr/>
        </p:nvSpPr>
        <p:spPr bwMode="auto">
          <a:xfrm>
            <a:off x="588331" y="2532693"/>
            <a:ext cx="2154869" cy="457200"/>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48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7604-3E87-4CBA-9A82-9A59A335D342}"/>
              </a:ext>
            </a:extLst>
          </p:cNvPr>
          <p:cNvSpPr>
            <a:spLocks noGrp="1"/>
          </p:cNvSpPr>
          <p:nvPr>
            <p:ph type="title"/>
          </p:nvPr>
        </p:nvSpPr>
        <p:spPr/>
        <p:txBody>
          <a:bodyPr/>
          <a:lstStyle/>
          <a:p>
            <a:r>
              <a:rPr lang="en-US" dirty="0"/>
              <a:t>Variational Methods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4B3B2-770A-4CFE-9F5C-CA6E66D65D10}"/>
                  </a:ext>
                </a:extLst>
              </p:cNvPr>
              <p:cNvSpPr>
                <a:spLocks noGrp="1"/>
              </p:cNvSpPr>
              <p:nvPr>
                <p:ph idx="1"/>
              </p:nvPr>
            </p:nvSpPr>
            <p:spPr>
              <a:xfrm>
                <a:off x="457200" y="1219200"/>
                <a:ext cx="8229600" cy="1600200"/>
              </a:xfrm>
            </p:spPr>
            <p:txBody>
              <a:bodyPr>
                <a:normAutofit fontScale="62500" lnSpcReduction="20000"/>
              </a:bodyPr>
              <a:lstStyle/>
              <a:p>
                <a:r>
                  <a:rPr lang="en-US" dirty="0"/>
                  <a:t>Optimize trajectory by minimizing a functional,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𝛿</m:t>
                            </m:r>
                            <m:r>
                              <a:rPr lang="en-US" b="0" i="1" smtClean="0">
                                <a:latin typeface="Cambria Math" panose="02040503050406030204" pitchFamily="18" charset="0"/>
                              </a:rPr>
                              <m:t>𝑥</m:t>
                            </m:r>
                          </m:lim>
                        </m:limLow>
                      </m:fName>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which contains penalties for collision avoidance and robot dynamics </a:t>
                </a:r>
              </a:p>
              <a:p>
                <a:r>
                  <a:rPr lang="en-US" dirty="0"/>
                  <a:t>Can be slow, and may not converge to a feasible solution</a:t>
                </a:r>
              </a:p>
              <a:p>
                <a:r>
                  <a:rPr lang="en-US" dirty="0"/>
                  <a:t>(Detailed omitted)</a:t>
                </a:r>
                <a:endParaRPr lang="en-SE" dirty="0"/>
              </a:p>
            </p:txBody>
          </p:sp>
        </mc:Choice>
        <mc:Fallback xmlns="">
          <p:sp>
            <p:nvSpPr>
              <p:cNvPr id="3" name="Content Placeholder 2">
                <a:extLst>
                  <a:ext uri="{FF2B5EF4-FFF2-40B4-BE49-F238E27FC236}">
                    <a16:creationId xmlns:a16="http://schemas.microsoft.com/office/drawing/2014/main" id="{2FD4B3B2-770A-4CFE-9F5C-CA6E66D65D10}"/>
                  </a:ext>
                </a:extLst>
              </p:cNvPr>
              <p:cNvSpPr>
                <a:spLocks noGrp="1" noRot="1" noChangeAspect="1" noMove="1" noResize="1" noEditPoints="1" noAdjustHandles="1" noChangeArrowheads="1" noChangeShapeType="1" noTextEdit="1"/>
              </p:cNvSpPr>
              <p:nvPr>
                <p:ph idx="1"/>
              </p:nvPr>
            </p:nvSpPr>
            <p:spPr>
              <a:xfrm>
                <a:off x="457200" y="1219200"/>
                <a:ext cx="8229600" cy="1600200"/>
              </a:xfrm>
              <a:blipFill>
                <a:blip r:embed="rId2"/>
                <a:stretch>
                  <a:fillRect l="-667" t="-57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0BABC-7937-444E-8B0D-82693415B41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98B13F44-C576-42C0-966F-4EF1D753320A}"/>
              </a:ext>
            </a:extLst>
          </p:cNvPr>
          <p:cNvPicPr>
            <a:picLocks noChangeAspect="1"/>
          </p:cNvPicPr>
          <p:nvPr/>
        </p:nvPicPr>
        <p:blipFill>
          <a:blip r:embed="rId3"/>
          <a:stretch>
            <a:fillRect/>
          </a:stretch>
        </p:blipFill>
        <p:spPr>
          <a:xfrm>
            <a:off x="321733" y="2827867"/>
            <a:ext cx="8500533" cy="3847874"/>
          </a:xfrm>
          <a:prstGeom prst="rect">
            <a:avLst/>
          </a:prstGeom>
        </p:spPr>
      </p:pic>
    </p:spTree>
    <p:extLst>
      <p:ext uri="{BB962C8B-B14F-4D97-AF65-F5344CB8AC3E}">
        <p14:creationId xmlns:p14="http://schemas.microsoft.com/office/powerpoint/2010/main" val="4218419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1066800"/>
                <a:ext cx="8458200" cy="4343400"/>
              </a:xfrm>
            </p:spPr>
            <p:txBody>
              <a:bodyPr>
                <a:normAutofit fontScale="550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1066800"/>
                <a:ext cx="8458200" cy="4343400"/>
              </a:xfrm>
              <a:blipFill>
                <a:blip r:embed="rId2"/>
                <a:stretch>
                  <a:fillRect l="-432" t="-1964" r="-720" b="-53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3"/>
          <a:stretch>
            <a:fillRect/>
          </a:stretch>
        </p:blipFill>
        <p:spPr>
          <a:xfrm>
            <a:off x="2146693" y="5003800"/>
            <a:ext cx="4850614" cy="177071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t>C</a:t>
            </a:r>
            <a:r>
              <a:rPr lang="en-SE" dirty="0" err="1"/>
              <a:t>onformal</a:t>
            </a:r>
            <a:r>
              <a:rPr lang="en-US" dirty="0"/>
              <a:t> L</a:t>
            </a:r>
            <a:r>
              <a:rPr lang="en-SE" dirty="0" err="1"/>
              <a:t>attice</a:t>
            </a:r>
            <a:r>
              <a:rPr lang="en-US" dirty="0"/>
              <a:t> P</a:t>
            </a:r>
            <a:r>
              <a:rPr lang="en-SE" dirty="0" err="1"/>
              <a:t>lanning</a:t>
            </a:r>
            <a:endParaRPr lang="en-SE" dirty="0"/>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62345" y="889198"/>
            <a:ext cx="8320126"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50</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2004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1"/>
                <a:r>
                  <a:rPr lang="en-US" dirty="0"/>
                  <a:t>May be computed based on RSS</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1037"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4"/>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6"/>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7"/>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718798"/>
              </a:xfrm>
              <a:blipFill>
                <a:blip r:embed="rId3"/>
                <a:stretch>
                  <a:fillRect l="-1333" t="-18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295400"/>
                <a:ext cx="8610600" cy="22776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which should be large enough so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figure this out and to start braking as well, and then both cars will decelerate. Assuming known parameters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295400"/>
                <a:ext cx="8610600" cy="2277616"/>
              </a:xfrm>
              <a:blipFill>
                <a:blip r:embed="rId3"/>
                <a:stretch>
                  <a:fillRect l="-425" t="-3753" r="-1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381036" y="4753612"/>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72</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8A08-C110-4BED-B3F1-1CAC0BEE0F9C}"/>
              </a:ext>
            </a:extLst>
          </p:cNvPr>
          <p:cNvSpPr>
            <a:spLocks noGrp="1"/>
          </p:cNvSpPr>
          <p:nvPr>
            <p:ph type="title"/>
          </p:nvPr>
        </p:nvSpPr>
        <p:spPr/>
        <p:txBody>
          <a:bodyPr/>
          <a:lstStyle/>
          <a:p>
            <a:r>
              <a:rPr lang="en-US" dirty="0"/>
              <a:t>Occluded Car Scenario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6BE64B-AA7E-4F12-90F0-BAF2E8A1BF4C}"/>
                  </a:ext>
                </a:extLst>
              </p:cNvPr>
              <p:cNvSpPr>
                <a:spLocks noGrp="1"/>
              </p:cNvSpPr>
              <p:nvPr>
                <p:ph idx="1"/>
              </p:nvPr>
            </p:nvSpPr>
            <p:spPr>
              <a:xfrm>
                <a:off x="296762" y="1295400"/>
                <a:ext cx="8390038" cy="4365848"/>
              </a:xfrm>
            </p:spPr>
            <p:txBody>
              <a:bodyPr>
                <a:normAutofit fontScale="55000" lnSpcReduction="20000"/>
              </a:bodyPr>
              <a:lstStyle/>
              <a:p>
                <a:r>
                  <a:rPr lang="en-US" dirty="0"/>
                  <a:t>What if the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(yellow) is at a non-safe distance w.r.t an occluded car (blue)?</a:t>
                </a:r>
              </a:p>
              <a:p>
                <a:pPr lvl="1"/>
                <a:r>
                  <a:rPr lang="en-US" dirty="0"/>
                  <a:t>Consider red car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It is traveling fast, so the distance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(red car) satisfies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based on its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a:t>
                </a:r>
              </a:p>
              <a:p>
                <a:pPr lvl="1"/>
                <a:r>
                  <a:rPr lang="en-US" dirty="0"/>
                  <a:t>But If we consider blue car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It is very slow or stopped, so the distance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may not satisfy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based on its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r>
                      <a:rPr lang="en-US" i="1">
                        <a:latin typeface="Cambria Math" panose="02040503050406030204" pitchFamily="18" charset="0"/>
                      </a:rPr>
                      <m:t>′</m:t>
                    </m:r>
                  </m:oMath>
                </a14:m>
                <a:r>
                  <a:rPr lang="en-US" dirty="0"/>
                  <a:t>.</a:t>
                </a:r>
              </a:p>
              <a:p>
                <a:pPr lvl="1"/>
                <a:r>
                  <a:rPr lang="en-US" dirty="0"/>
                  <a:t>Yellow car cannot see blue car, so if red car suddenly swerves to avoid collision with blue car, yellow car may not have enough time to avoid collision with blue car</a:t>
                </a:r>
              </a:p>
              <a:p>
                <a:r>
                  <a:rPr lang="en-US" dirty="0"/>
                  <a:t>Solution: assume the worst case, unless the existence of a car in a certain kinematic position is </a:t>
                </a:r>
                <a:r>
                  <a:rPr lang="en-US" dirty="0">
                    <a:solidFill>
                      <a:srgbClr val="FF0000"/>
                    </a:solidFill>
                  </a:rPr>
                  <a:t>unreasonable</a:t>
                </a:r>
                <a:r>
                  <a:rPr lang="en-US" dirty="0"/>
                  <a:t> (formally defined)</a:t>
                </a:r>
              </a:p>
              <a:p>
                <a:pPr lvl="1"/>
                <a:r>
                  <a:rPr lang="en-US" dirty="0"/>
                  <a:t>In this case, “the occluded blue car is very slow or stopped” is an unreasonable situation, and yellow car will not be responsible for causing the accident. Otherwise, the yellow car would need to keep a very large longitudinal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from the front car, which makes Rule 1 useless.</a:t>
                </a:r>
                <a:endParaRPr lang="en-SE" dirty="0"/>
              </a:p>
              <a:p>
                <a:pPr lvl="1"/>
                <a:r>
                  <a:rPr lang="en-US" dirty="0"/>
                  <a:t>The red car can see the blue car and should either keep longitudinal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or change lanes according to RSS. So it should never suddenly swerve to avoid collision. </a:t>
                </a:r>
                <a:endParaRPr lang="en-SE" dirty="0"/>
              </a:p>
              <a:p>
                <a:endParaRPr lang="en-SE" dirty="0"/>
              </a:p>
            </p:txBody>
          </p:sp>
        </mc:Choice>
        <mc:Fallback xmlns="">
          <p:sp>
            <p:nvSpPr>
              <p:cNvPr id="3" name="Content Placeholder 2">
                <a:extLst>
                  <a:ext uri="{FF2B5EF4-FFF2-40B4-BE49-F238E27FC236}">
                    <a16:creationId xmlns:a16="http://schemas.microsoft.com/office/drawing/2014/main" id="{476BE64B-AA7E-4F12-90F0-BAF2E8A1BF4C}"/>
                  </a:ext>
                </a:extLst>
              </p:cNvPr>
              <p:cNvSpPr>
                <a:spLocks noGrp="1" noRot="1" noChangeAspect="1" noMove="1" noResize="1" noEditPoints="1" noAdjustHandles="1" noChangeArrowheads="1" noChangeShapeType="1" noTextEdit="1"/>
              </p:cNvSpPr>
              <p:nvPr>
                <p:ph idx="1"/>
              </p:nvPr>
            </p:nvSpPr>
            <p:spPr>
              <a:xfrm>
                <a:off x="296762" y="1295400"/>
                <a:ext cx="8390038" cy="4365848"/>
              </a:xfrm>
              <a:blipFill>
                <a:blip r:embed="rId2"/>
                <a:stretch>
                  <a:fillRect l="-509" t="-2095" r="-2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80F18B-F658-4802-84A3-DD342C97FF0D}"/>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9D6F4F54-0C69-4774-8332-498B0883469C}"/>
              </a:ext>
            </a:extLst>
          </p:cNvPr>
          <p:cNvPicPr>
            <a:picLocks noChangeAspect="1"/>
          </p:cNvPicPr>
          <p:nvPr/>
        </p:nvPicPr>
        <p:blipFill>
          <a:blip r:embed="rId3"/>
          <a:stretch>
            <a:fillRect/>
          </a:stretch>
        </p:blipFill>
        <p:spPr>
          <a:xfrm>
            <a:off x="69295" y="5110876"/>
            <a:ext cx="9016307" cy="1405544"/>
          </a:xfrm>
          <a:prstGeom prst="rect">
            <a:avLst/>
          </a:prstGeom>
        </p:spPr>
      </p:pic>
    </p:spTree>
    <p:extLst>
      <p:ext uri="{BB962C8B-B14F-4D97-AF65-F5344CB8AC3E}">
        <p14:creationId xmlns:p14="http://schemas.microsoft.com/office/powerpoint/2010/main" val="350930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CBB-897E-4F36-ACF2-922A3AE2F41B}"/>
              </a:ext>
            </a:extLst>
          </p:cNvPr>
          <p:cNvSpPr>
            <a:spLocks noGrp="1"/>
          </p:cNvSpPr>
          <p:nvPr>
            <p:ph type="title"/>
          </p:nvPr>
        </p:nvSpPr>
        <p:spPr/>
        <p:txBody>
          <a:bodyPr/>
          <a:lstStyle/>
          <a:p>
            <a:r>
              <a:rPr lang="en-US" dirty="0"/>
              <a:t>NVIDIA Safety Force Field (SFF) </a:t>
            </a:r>
            <a:endParaRPr lang="en-SE" dirty="0"/>
          </a:p>
        </p:txBody>
      </p:sp>
      <p:sp>
        <p:nvSpPr>
          <p:cNvPr id="3" name="Content Placeholder 2">
            <a:extLst>
              <a:ext uri="{FF2B5EF4-FFF2-40B4-BE49-F238E27FC236}">
                <a16:creationId xmlns:a16="http://schemas.microsoft.com/office/drawing/2014/main" id="{A56608AC-99E5-42DA-A2F7-DC02A5A0E82F}"/>
              </a:ext>
            </a:extLst>
          </p:cNvPr>
          <p:cNvSpPr>
            <a:spLocks noGrp="1"/>
          </p:cNvSpPr>
          <p:nvPr>
            <p:ph idx="1"/>
          </p:nvPr>
        </p:nvSpPr>
        <p:spPr/>
        <p:txBody>
          <a:bodyPr>
            <a:normAutofit fontScale="92500" lnSpcReduction="20000"/>
          </a:bodyPr>
          <a:lstStyle/>
          <a:p>
            <a:r>
              <a:rPr lang="en-US" dirty="0"/>
              <a:t>NVIDIA proposed SFF in 2019:</a:t>
            </a:r>
          </a:p>
          <a:p>
            <a:pPr lvl="1"/>
            <a:r>
              <a:rPr lang="en-US" dirty="0"/>
              <a:t>“SFF is a robust driving policy that analyzes and predicts the vehicle’s environment. It determines a set of acceptable actions to protect the vehicle, as well as others on the road. These actions won’t create, escalate, or contribute to an unsafe situation, and include the measures necessary to mitigate harmful scenarios.”</a:t>
            </a:r>
          </a:p>
          <a:p>
            <a:r>
              <a:rPr lang="en-US" dirty="0"/>
              <a:t>Criticized by Mobileye to be a close replica of RSS</a:t>
            </a:r>
          </a:p>
          <a:p>
            <a:r>
              <a:rPr lang="en-US" dirty="0"/>
              <a:t>Introducing NVIDIA Safety Force Field</a:t>
            </a:r>
          </a:p>
          <a:p>
            <a:pPr lvl="1"/>
            <a:r>
              <a:rPr lang="en-US" dirty="0">
                <a:hlinkClick r:id="rId3"/>
              </a:rPr>
              <a:t>https://www.youtube.com/watch?v=R0H77yZSEUk&amp;feature=emb_logo</a:t>
            </a:r>
            <a:endParaRPr lang="en-SE" dirty="0"/>
          </a:p>
        </p:txBody>
      </p:sp>
      <p:sp>
        <p:nvSpPr>
          <p:cNvPr id="4" name="Slide Number Placeholder 3">
            <a:extLst>
              <a:ext uri="{FF2B5EF4-FFF2-40B4-BE49-F238E27FC236}">
                <a16:creationId xmlns:a16="http://schemas.microsoft.com/office/drawing/2014/main" id="{90A94D9D-53B5-43F0-86B3-5180FF90C5A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
        <p:nvSpPr>
          <p:cNvPr id="5" name="Rectangle 4">
            <a:extLst>
              <a:ext uri="{FF2B5EF4-FFF2-40B4-BE49-F238E27FC236}">
                <a16:creationId xmlns:a16="http://schemas.microsoft.com/office/drawing/2014/main" id="{8E1DC87F-7D34-4B36-B3FF-9EB632CF6A02}"/>
              </a:ext>
            </a:extLst>
          </p:cNvPr>
          <p:cNvSpPr/>
          <p:nvPr/>
        </p:nvSpPr>
        <p:spPr>
          <a:xfrm>
            <a:off x="2593758" y="6468592"/>
            <a:ext cx="3956484" cy="400110"/>
          </a:xfrm>
          <a:prstGeom prst="rect">
            <a:avLst/>
          </a:prstGeom>
        </p:spPr>
        <p:txBody>
          <a:bodyPr wrap="square">
            <a:spAutoFit/>
          </a:bodyPr>
          <a:lstStyle/>
          <a:p>
            <a:r>
              <a:rPr lang="en-US" sz="1000" dirty="0"/>
              <a:t>https://www.nvidia.com/en-us/self-driving-cars/safety-force-field/</a:t>
            </a:r>
          </a:p>
          <a:p>
            <a:r>
              <a:rPr lang="en-US" sz="1000" dirty="0"/>
              <a:t>https://newsroom.intel.com/editorials/innovation-requires-originality </a:t>
            </a:r>
            <a:endParaRPr lang="en-SE" sz="1000" dirty="0"/>
          </a:p>
        </p:txBody>
      </p:sp>
    </p:spTree>
    <p:extLst>
      <p:ext uri="{BB962C8B-B14F-4D97-AF65-F5344CB8AC3E}">
        <p14:creationId xmlns:p14="http://schemas.microsoft.com/office/powerpoint/2010/main" val="132145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11447</TotalTime>
  <Words>7415</Words>
  <Application>Microsoft Office PowerPoint</Application>
  <PresentationFormat>On-screen Show (4:3)</PresentationFormat>
  <Paragraphs>1054</Paragraphs>
  <Slides>78</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Cambria Math</vt:lpstr>
      <vt:lpstr>Roboto</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Handling Multiple Scenarios with Hierarchical FSM</vt:lpstr>
      <vt:lpstr>Limitations of FSM-based Behavior Planning</vt:lpstr>
      <vt:lpstr>Outline</vt:lpstr>
      <vt:lpstr>Vehicle Control Architecture</vt:lpstr>
      <vt:lpstr>Motion Planning</vt:lpstr>
      <vt:lpstr>Motion Planning Methods</vt:lpstr>
      <vt:lpstr>Path Planning Methods</vt:lpstr>
      <vt:lpstr>Occupancy Grid</vt:lpstr>
      <vt:lpstr>Variational Methods</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vt:lpstr>
      <vt:lpstr>Polynomial Spirals</vt:lpstr>
      <vt:lpstr>Optimization Objective Function</vt:lpstr>
      <vt:lpstr>Example Spline vs. Spiral</vt:lpstr>
      <vt:lpstr>Conformal Lattice Planning</vt:lpstr>
      <vt:lpstr>Collision Checking and Path Selection</vt:lpstr>
      <vt:lpstr>Full Path</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Occluded Car Scenario</vt:lpstr>
      <vt:lpstr>Integration into Apollo and CARLA</vt:lpstr>
      <vt:lpstr>NVIDIA Safety Force Field (SFF) </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823</cp:revision>
  <dcterms:created xsi:type="dcterms:W3CDTF">2006-04-25T21:28:16Z</dcterms:created>
  <dcterms:modified xsi:type="dcterms:W3CDTF">2021-05-10T11:52:24Z</dcterms:modified>
</cp:coreProperties>
</file>